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9" r:id="rId6"/>
    <p:sldId id="279" r:id="rId7"/>
    <p:sldId id="281" r:id="rId8"/>
    <p:sldId id="278" r:id="rId9"/>
    <p:sldId id="285" r:id="rId10"/>
    <p:sldId id="283" r:id="rId11"/>
    <p:sldId id="277" r:id="rId12"/>
    <p:sldId id="280" r:id="rId13"/>
    <p:sldId id="275" r:id="rId1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Helvetica Neue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8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0074a6779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0074a6779_0_5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0a417b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0a417ba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92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00a417ba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00a417ba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42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0a417b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0a417ba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0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a6ed316c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a6ed316cd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00a417ba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00a417ba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0a417b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0a417ba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0074a677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0074a6779_0_5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Use my script from previous meetings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d6c29c4d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d6c29c4dc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0a417b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0a417ba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17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00a417ba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00a417ba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38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0a417b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0a417bae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66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00a417ba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00a417bae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1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rgbClr val="E5233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79325" y="-52900"/>
            <a:ext cx="9308400" cy="5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05000" y="1790100"/>
            <a:ext cx="82263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Font typeface="Helvetica Neue"/>
              <a:buNone/>
              <a:defRPr sz="440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4400"/>
              <a:buNone/>
              <a:defRPr sz="4400">
                <a:solidFill>
                  <a:srgbClr val="DE8F3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37250" y="2855580"/>
            <a:ext cx="4561800" cy="4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 Light"/>
              <a:buNone/>
              <a:defRPr sz="2200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3209100" y="3791000"/>
            <a:ext cx="26181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800"/>
              <a:buFont typeface="Helvetica Neue"/>
              <a:buNone/>
              <a:defRPr sz="800">
                <a:solidFill>
                  <a:srgbClr val="85858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ext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-25"/>
            <a:ext cx="4575000" cy="514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"/>
                <a:ea typeface="Helvetica"/>
                <a:cs typeface="Helvetica"/>
                <a:sym typeface="Helvetica"/>
              </a:rPr>
              <a:t>Put the photo over this grey rectangle.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"/>
                <a:ea typeface="Helvetica"/>
                <a:cs typeface="Helvetica"/>
                <a:sym typeface="Helvetica"/>
              </a:rPr>
              <a:t>If necessary, cut it following the rectangle’s size.</a:t>
            </a:r>
            <a:endParaRPr sz="10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879050" y="1586675"/>
            <a:ext cx="2816400" cy="18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ext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46225" y="1353925"/>
            <a:ext cx="32037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224775" y="119000"/>
            <a:ext cx="3252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846225" y="1915750"/>
            <a:ext cx="3203700" cy="23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813800" y="512500"/>
            <a:ext cx="3609000" cy="4060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Put the photo over this grey rectangle.</a:t>
            </a: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If necessary, cut it following the rectangle’s size.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two columns tex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76300" y="1227975"/>
            <a:ext cx="48027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Helvetica Neue"/>
              <a:buNone/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834750" y="1946650"/>
            <a:ext cx="2244300" cy="21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5298375" y="0"/>
            <a:ext cx="3845700" cy="5143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Put the photo over this grey rectangle.</a:t>
            </a:r>
            <a:endParaRPr sz="120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If necessary, cut it following the rectangle’s size.</a:t>
            </a:r>
            <a:endParaRPr sz="1200"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2"/>
          </p:nvPr>
        </p:nvSpPr>
        <p:spPr>
          <a:xfrm>
            <a:off x="224775" y="119000"/>
            <a:ext cx="3252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 sz="800">
                <a:solidFill>
                  <a:schemeClr val="lt1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276300" y="1946650"/>
            <a:ext cx="2244300" cy="21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●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○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"/>
              <a:buChar char="■"/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" y="0"/>
            <a:ext cx="91403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530331" y="42877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-79325" y="-52900"/>
            <a:ext cx="9308400" cy="5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>
              <a:solidFill>
                <a:srgbClr val="B214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8" t="-21036" r="-2076"/>
          <a:stretch/>
        </p:blipFill>
        <p:spPr>
          <a:xfrm>
            <a:off x="2308325" y="2438525"/>
            <a:ext cx="6469975" cy="27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292" r="-22263"/>
          <a:stretch/>
        </p:blipFill>
        <p:spPr>
          <a:xfrm>
            <a:off x="-78225" y="818425"/>
            <a:ext cx="3711474" cy="33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4" b="-124465"/>
          <a:stretch/>
        </p:blipFill>
        <p:spPr>
          <a:xfrm>
            <a:off x="4082350" y="-50825"/>
            <a:ext cx="5137124" cy="33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24000" y="2151600"/>
            <a:ext cx="8454300" cy="8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 sz="4900" b="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800"/>
              <a:buNone/>
              <a:defRPr>
                <a:solidFill>
                  <a:srgbClr val="DE8F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BLANK_2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" y="0"/>
            <a:ext cx="91403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253250" y="1789500"/>
            <a:ext cx="6637500" cy="1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 sz="1600">
                <a:solidFill>
                  <a:srgbClr val="000000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2"/>
          </p:nvPr>
        </p:nvSpPr>
        <p:spPr>
          <a:xfrm>
            <a:off x="224775" y="119000"/>
            <a:ext cx="3252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 sz="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" y="0"/>
            <a:ext cx="91403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 algn="r" rtl="0">
              <a:buNone/>
              <a:defRPr sz="600">
                <a:solidFill>
                  <a:srgbClr val="858585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" y="4132375"/>
            <a:ext cx="1135299" cy="10045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"/>
              <a:buNone/>
              <a:defRPr sz="2800" b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●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○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■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●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○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■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●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○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"/>
              <a:buChar char="■"/>
              <a:defRPr sz="120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61" r:id="rId5"/>
    <p:sldLayoutId id="2147483663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buchalski@dioceseofsaginaw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I5lAktuejwo&amp;t=0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inaw.org/resources-parishes-and-parishioners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ginaw.org/synod2023" TargetMode="External"/><Relationship Id="rId5" Type="http://schemas.openxmlformats.org/officeDocument/2006/relationships/hyperlink" Target="https://www.usccb.org/synod" TargetMode="External"/><Relationship Id="rId4" Type="http://schemas.openxmlformats.org/officeDocument/2006/relationships/hyperlink" Target="https://www.synod.va/e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250" y="199075"/>
            <a:ext cx="4075501" cy="5023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05000" y="785329"/>
            <a:ext cx="82263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Synod 2021-2023</a:t>
            </a:r>
            <a:br>
              <a:rPr lang="en" dirty="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dirty="0">
                <a:solidFill>
                  <a:srgbClr val="DE8F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Facilitator Training</a:t>
            </a:r>
            <a:endParaRPr dirty="0">
              <a:solidFill>
                <a:srgbClr val="DE8F32"/>
              </a:solidFill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2237250" y="2855580"/>
            <a:ext cx="4561800" cy="4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Diocese of Saginaw</a:t>
            </a:r>
            <a:endParaRPr sz="2000" dirty="0">
              <a:solidFill>
                <a:srgbClr val="DE8F32"/>
              </a:solidFill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2"/>
          </p:nvPr>
        </p:nvSpPr>
        <p:spPr>
          <a:xfrm>
            <a:off x="2934929" y="3517490"/>
            <a:ext cx="3170903" cy="1297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can be sent to:</a:t>
            </a:r>
            <a:endParaRPr lang="en" sz="1100" dirty="0">
              <a:solidFill>
                <a:srgbClr val="B7B7B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</a:rPr>
              <a:t>Don Buchalski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  <a:hlinkClick r:id="rId4"/>
              </a:rPr>
              <a:t>dbuchalski@dioceseofsaginaw.org</a:t>
            </a:r>
            <a:endParaRPr lang="en" sz="1100" dirty="0">
              <a:solidFill>
                <a:srgbClr val="B7B7B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 dirty="0">
                <a:solidFill>
                  <a:srgbClr val="B7B7B7"/>
                </a:solidFill>
              </a:rPr>
              <a:t>(989) 797-6650</a:t>
            </a:r>
            <a:endParaRPr sz="1100" dirty="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622E7752-8F8D-496A-84B0-4D4611AB6F41}"/>
              </a:ext>
            </a:extLst>
          </p:cNvPr>
          <p:cNvSpPr txBox="1">
            <a:spLocks/>
          </p:cNvSpPr>
          <p:nvPr/>
        </p:nvSpPr>
        <p:spPr>
          <a:xfrm>
            <a:off x="4804228" y="288314"/>
            <a:ext cx="3722972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44000"/>
            </a:pP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Small Group Discussion Group Discernment</a:t>
            </a:r>
            <a:endParaRPr lang="en-US" sz="2400" b="1" dirty="0"/>
          </a:p>
        </p:txBody>
      </p:sp>
      <p:pic>
        <p:nvPicPr>
          <p:cNvPr id="8" name="Google Shape;136;p3" descr="Bishops, young people walk to St. Peter's on pilgrimage of faith | Angelus  News">
            <a:extLst>
              <a:ext uri="{FF2B5EF4-FFF2-40B4-BE49-F238E27FC236}">
                <a16:creationId xmlns:a16="http://schemas.microsoft.com/office/drawing/2014/main" id="{9728F2DE-CA15-4391-A56C-93709870B72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A44ED9-C361-4F94-9BCF-DE197C2C3879}"/>
              </a:ext>
            </a:extLst>
          </p:cNvPr>
          <p:cNvSpPr txBox="1">
            <a:spLocks/>
          </p:cNvSpPr>
          <p:nvPr/>
        </p:nvSpPr>
        <p:spPr>
          <a:xfrm>
            <a:off x="4804228" y="1495906"/>
            <a:ext cx="3958003" cy="268318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r>
              <a:rPr lang="en-US" dirty="0">
                <a:latin typeface="Helvetica Neue"/>
                <a:sym typeface="Helvetica Neue"/>
              </a:rPr>
              <a:t>Moving to from a DIALOGUE to a DISCUSSION.</a:t>
            </a:r>
          </a:p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endParaRPr lang="en-US" dirty="0">
              <a:latin typeface="Helvetica Neue"/>
              <a:sym typeface="Helvetica Neue"/>
            </a:endParaRPr>
          </a:p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r>
              <a:rPr lang="en-US" dirty="0">
                <a:latin typeface="Helvetica Neue"/>
                <a:sym typeface="Helvetica Neue"/>
              </a:rPr>
              <a:t>Key Messages</a:t>
            </a:r>
          </a:p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endParaRPr lang="en-US" dirty="0">
              <a:latin typeface="Helvetica Neue"/>
              <a:sym typeface="Helvetica Neue"/>
            </a:endParaRPr>
          </a:p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r>
              <a:rPr lang="en-US" dirty="0">
                <a:latin typeface="Helvetica Neue"/>
                <a:sym typeface="Helvetica Neue"/>
              </a:rPr>
              <a:t>Minority Opinions</a:t>
            </a:r>
          </a:p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endParaRPr lang="en-US" dirty="0">
              <a:latin typeface="Helvetica Neue"/>
              <a:sym typeface="Helvetica Neue"/>
            </a:endParaRPr>
          </a:p>
          <a:p>
            <a:pPr marL="45720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●"/>
            </a:pPr>
            <a:r>
              <a:rPr lang="en-US" dirty="0">
                <a:latin typeface="Helvetica Neue"/>
                <a:sym typeface="Helvetica Neue"/>
              </a:rPr>
              <a:t>Listening Session Experience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8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697916" y="512600"/>
            <a:ext cx="4129086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Large Group Feedback &amp; Evaluation</a:t>
            </a:r>
            <a:endParaRPr sz="1800"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697916" y="1221582"/>
            <a:ext cx="3352009" cy="2121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Each facilitator will share a summary of the group discernment to the large group.</a:t>
            </a:r>
          </a:p>
          <a:p>
            <a:pPr marL="800100" lvl="1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  <a:p>
            <a:pPr marL="800100" lvl="1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Minority opinions</a:t>
            </a:r>
          </a:p>
          <a:p>
            <a:pPr marL="34290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 written evaluation is provided on the last page of the Participants Guide.</a:t>
            </a:r>
          </a:p>
          <a:p>
            <a:pPr marL="800100" lvl="1" indent="-342900">
              <a:lnSpc>
                <a:spcPct val="9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Collect the evaluations from your table participants.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" name="Google Shape;214;p29">
            <a:extLst>
              <a:ext uri="{FF2B5EF4-FFF2-40B4-BE49-F238E27FC236}">
                <a16:creationId xmlns:a16="http://schemas.microsoft.com/office/drawing/2014/main" id="{2638E02F-FA08-4216-BFC1-D8049744D68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026" y="512600"/>
            <a:ext cx="3645484" cy="411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70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879049" y="971549"/>
            <a:ext cx="3887579" cy="3714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dk1"/>
                </a:solidFill>
              </a:rPr>
              <a:t>St. Michael Prayer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9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solidFill>
                  <a:schemeClr val="dk1"/>
                </a:solidFill>
              </a:rPr>
              <a:t>Saint Michael the Archangel, defend us in battle. Be our protection against the wickedness and snares of the devil; May God rebuke him, we humbly pray; And do thou, O Prince of the Heavenly Host, by the power of God, thrust into hell Satan and all evil spirits who wander through the world for the ruin of souls. Amen.</a:t>
            </a:r>
            <a:endParaRPr lang="e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622E7752-8F8D-496A-84B0-4D4611AB6F41}"/>
              </a:ext>
            </a:extLst>
          </p:cNvPr>
          <p:cNvSpPr txBox="1">
            <a:spLocks/>
          </p:cNvSpPr>
          <p:nvPr/>
        </p:nvSpPr>
        <p:spPr>
          <a:xfrm>
            <a:off x="4879049" y="199295"/>
            <a:ext cx="32037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44000"/>
            </a:pP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Closing Prayer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494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324000" y="2151600"/>
            <a:ext cx="8454300" cy="8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E8F32"/>
                </a:solidFill>
              </a:rPr>
              <a:t>Thank you!</a:t>
            </a:r>
            <a:endParaRPr>
              <a:solidFill>
                <a:srgbClr val="DE8F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800" y="512600"/>
            <a:ext cx="3608899" cy="406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318171" y="512600"/>
            <a:ext cx="32037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1318171" y="957263"/>
            <a:ext cx="3203700" cy="3577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and Opening Prayer</a:t>
            </a:r>
          </a:p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Introduction to the Synod</a:t>
            </a:r>
          </a:p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Overview of Listening Session</a:t>
            </a:r>
          </a:p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Ground Rules</a:t>
            </a:r>
          </a:p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Small Group Discussion</a:t>
            </a:r>
          </a:p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Large Group Feedback &amp; Evaluation </a:t>
            </a:r>
          </a:p>
          <a:p>
            <a:pPr marL="171450" indent="-171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Closing Prayer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372910" y="4637580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879049" y="1243013"/>
            <a:ext cx="4064925" cy="3309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Prayer for the Synod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We stand before You, Holy Spirit,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as we gather together in Your name.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With You alone to guide us,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make Yourself at home in our hearts;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Teach us the way we must go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and how we are to pursue it.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We are weak and sinful;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do not let us promote disorder.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Do not let ignorance lead us down the wrong path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nor partiality influence our actions.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Let us find in You our unity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so that we may journey together to eternal life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and not stray from the way of truth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and what is right.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All this we ask of You,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who are at work in every place and time,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in the communion of the Father and the Son,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forever and ever. Amen.</a:t>
            </a:r>
            <a:endParaRPr lang="en" sz="1200" dirty="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622E7752-8F8D-496A-84B0-4D4611AB6F41}"/>
              </a:ext>
            </a:extLst>
          </p:cNvPr>
          <p:cNvSpPr txBox="1">
            <a:spLocks/>
          </p:cNvSpPr>
          <p:nvPr/>
        </p:nvSpPr>
        <p:spPr>
          <a:xfrm>
            <a:off x="4879050" y="591181"/>
            <a:ext cx="32037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44000"/>
            </a:pP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Opening Prayer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376" y="0"/>
            <a:ext cx="38456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48;p22">
            <a:extLst>
              <a:ext uri="{FF2B5EF4-FFF2-40B4-BE49-F238E27FC236}">
                <a16:creationId xmlns:a16="http://schemas.microsoft.com/office/drawing/2014/main" id="{A6C904BE-89F2-4ACB-BFD6-495F795D9EFB}"/>
              </a:ext>
            </a:extLst>
          </p:cNvPr>
          <p:cNvSpPr txBox="1">
            <a:spLocks/>
          </p:cNvSpPr>
          <p:nvPr/>
        </p:nvSpPr>
        <p:spPr>
          <a:xfrm>
            <a:off x="846224" y="512600"/>
            <a:ext cx="3661481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elvetica Neue"/>
              <a:buNone/>
              <a:defRPr sz="2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Pct val="44000"/>
              <a:buFont typeface="Arial"/>
              <a:buNone/>
            </a:pPr>
            <a:r>
              <a:rPr lang="en-US" dirty="0"/>
              <a:t>Introduction to the Synod</a:t>
            </a:r>
          </a:p>
        </p:txBody>
      </p:sp>
      <p:sp>
        <p:nvSpPr>
          <p:cNvPr id="9" name="Google Shape;150;p22">
            <a:extLst>
              <a:ext uri="{FF2B5EF4-FFF2-40B4-BE49-F238E27FC236}">
                <a16:creationId xmlns:a16="http://schemas.microsoft.com/office/drawing/2014/main" id="{2B50131E-4C95-4F52-9890-42B2A6CC47FF}"/>
              </a:ext>
            </a:extLst>
          </p:cNvPr>
          <p:cNvSpPr txBox="1">
            <a:spLocks/>
          </p:cNvSpPr>
          <p:nvPr/>
        </p:nvSpPr>
        <p:spPr>
          <a:xfrm>
            <a:off x="846225" y="957263"/>
            <a:ext cx="4211550" cy="357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Helvetica"/>
              <a:buNone/>
              <a:defRPr sz="1100" b="0" i="0" u="none" strike="noStrike" cap="non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100"/>
              <a:buFont typeface="Helvetica"/>
              <a:buNone/>
              <a:defRPr sz="11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indent="0">
              <a:lnSpc>
                <a:spcPct val="120000"/>
              </a:lnSpc>
              <a:spcAft>
                <a:spcPts val="800"/>
              </a:spcAft>
              <a:buClr>
                <a:schemeClr val="dk1"/>
              </a:buClr>
            </a:pPr>
            <a:r>
              <a:rPr lang="en-US" sz="1800" dirty="0">
                <a:solidFill>
                  <a:schemeClr val="dk1"/>
                </a:solidFill>
                <a:latin typeface="Helvetica Neue"/>
                <a:sym typeface="Helvetica Neue"/>
              </a:rPr>
              <a:t>Pope Francis has called the entire People of God to journey together! This Synod is not just another meeting with oral presentations and written reports. This Synod is a process of journeying together by listening, dialoguing, praying, discerning, and making decisions together for the purpose of proclaiming the Gospel of Jesus Christ.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1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  <a:hlinkClick r:id="rId4"/>
              </a:rPr>
              <a:t>Synod on Synodality</a:t>
            </a:r>
            <a:endParaRPr lang="en-US" sz="2100" dirty="0">
              <a:solidFill>
                <a:schemeClr val="dk1"/>
              </a:solidFill>
              <a:latin typeface="Helvetica Neue" panose="020B060402020202020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3738674" y="1366049"/>
            <a:ext cx="4374811" cy="2930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https://www.saginaw.org/resources-parishes-and-parishioners</a:t>
            </a: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Toolkit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 dirty="0">
                <a:solidFill>
                  <a:schemeClr val="dk1"/>
                </a:solidFill>
              </a:rPr>
              <a:t>Facilitators Guide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 dirty="0">
                <a:solidFill>
                  <a:schemeClr val="dk1"/>
                </a:solidFill>
              </a:rPr>
              <a:t>Synod Conversations Note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Participants Guide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Additional information:</a:t>
            </a:r>
            <a:endParaRPr lang="en-US" sz="1500" dirty="0">
              <a:solidFill>
                <a:schemeClr val="tx1"/>
              </a:solidFill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Vatican Synod website </a:t>
            </a:r>
            <a:r>
              <a:rPr lang="en-US" sz="1400" u="sng" dirty="0">
                <a:solidFill>
                  <a:srgbClr val="0563C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https://www.synod.va/en.html</a:t>
            </a:r>
            <a:endParaRPr lang="en-US" sz="1400" dirty="0"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USCCB Synod website </a:t>
            </a:r>
            <a:r>
              <a:rPr lang="en-US" sz="1400" u="sng" dirty="0">
                <a:solidFill>
                  <a:srgbClr val="0563C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https://www.usccb.org/synod</a:t>
            </a:r>
            <a:endParaRPr lang="en-US" sz="1400" dirty="0"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Saginaw Diocese Synod website </a:t>
            </a:r>
            <a:r>
              <a:rPr lang="en-US" sz="1400" u="sng" dirty="0">
                <a:solidFill>
                  <a:srgbClr val="0563C1"/>
                </a:solidFill>
                <a:effectLst/>
                <a:latin typeface="Helvetica Neue" panose="020B060402020202020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https://www.saginaw.org/synod2023</a:t>
            </a:r>
            <a:endParaRPr lang="en-US" sz="1400" dirty="0">
              <a:effectLst/>
              <a:latin typeface="Helvetica Ne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33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171" y="1366049"/>
            <a:ext cx="2287206" cy="29301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8;p22">
            <a:extLst>
              <a:ext uri="{FF2B5EF4-FFF2-40B4-BE49-F238E27FC236}">
                <a16:creationId xmlns:a16="http://schemas.microsoft.com/office/drawing/2014/main" id="{998EE743-5993-4448-8E34-7969DB385ECE}"/>
              </a:ext>
            </a:extLst>
          </p:cNvPr>
          <p:cNvSpPr txBox="1">
            <a:spLocks/>
          </p:cNvSpPr>
          <p:nvPr/>
        </p:nvSpPr>
        <p:spPr>
          <a:xfrm>
            <a:off x="2945700" y="602600"/>
            <a:ext cx="32526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44000"/>
            </a:pP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Resources Available</a:t>
            </a:r>
            <a:endParaRPr lang="en-US" sz="2400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7EA590E-9363-45B7-BA7F-AA987ECE8B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622E7752-8F8D-496A-84B0-4D4611AB6F41}"/>
              </a:ext>
            </a:extLst>
          </p:cNvPr>
          <p:cNvSpPr txBox="1">
            <a:spLocks/>
          </p:cNvSpPr>
          <p:nvPr/>
        </p:nvSpPr>
        <p:spPr>
          <a:xfrm>
            <a:off x="4804228" y="288314"/>
            <a:ext cx="4157492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44000"/>
            </a:pPr>
            <a:r>
              <a:rPr lang="en-US" sz="2000" b="1" dirty="0">
                <a:latin typeface="Helvetica Neue"/>
                <a:ea typeface="Helvetica Neue"/>
                <a:cs typeface="Helvetica Neue"/>
                <a:sym typeface="Helvetica Neue"/>
              </a:rPr>
              <a:t>Overview of Listening Session </a:t>
            </a:r>
            <a:endParaRPr lang="en-US" sz="2000" b="1" dirty="0"/>
          </a:p>
        </p:txBody>
      </p:sp>
      <p:pic>
        <p:nvPicPr>
          <p:cNvPr id="9" name="Google Shape;194;p27">
            <a:extLst>
              <a:ext uri="{FF2B5EF4-FFF2-40B4-BE49-F238E27FC236}">
                <a16:creationId xmlns:a16="http://schemas.microsoft.com/office/drawing/2014/main" id="{65CA8C3F-B065-443E-82E5-B46D36119CE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49" y="1"/>
            <a:ext cx="4586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E75FAB-C345-420E-A9CE-D63CBCDEDB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422" y="1030421"/>
            <a:ext cx="4245103" cy="36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846224" y="512600"/>
            <a:ext cx="3725775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1800" dirty="0">
                <a:latin typeface="Helvetica Neue"/>
                <a:ea typeface="Helvetica Neue"/>
                <a:cs typeface="Helvetica Neue"/>
                <a:sym typeface="Helvetica Neue"/>
              </a:rPr>
              <a:t>Ground Rules</a:t>
            </a:r>
            <a:endParaRPr sz="1800"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846224" y="957263"/>
            <a:ext cx="3561469" cy="3577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here today to have 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DIALOGUE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a conversation to build relationships and exchange perspectives between participants.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want to expand our possibilities by helping to reflect on our collective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avoid arguing or comments that seek to advance a personal agenda.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treat what anyone says with reverence and respect.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individual sharing, one person speaks at a time, uninterrupted.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listen with an open mind.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only speak once until everyone has had an opportunity to share.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the times of silence when we stop the sharing to reflect and pray.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 report themes and experiences it will be done without attributing specific comments to individual participants.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Google Shape;213;p29">
            <a:extLst>
              <a:ext uri="{FF2B5EF4-FFF2-40B4-BE49-F238E27FC236}">
                <a16:creationId xmlns:a16="http://schemas.microsoft.com/office/drawing/2014/main" id="{AAAE01A0-719B-4D69-BA01-C15C6E65EA2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512600"/>
            <a:ext cx="4329465" cy="407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45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48;p22">
            <a:extLst>
              <a:ext uri="{FF2B5EF4-FFF2-40B4-BE49-F238E27FC236}">
                <a16:creationId xmlns:a16="http://schemas.microsoft.com/office/drawing/2014/main" id="{622E7752-8F8D-496A-84B0-4D4611AB6F41}"/>
              </a:ext>
            </a:extLst>
          </p:cNvPr>
          <p:cNvSpPr txBox="1">
            <a:spLocks/>
          </p:cNvSpPr>
          <p:nvPr/>
        </p:nvSpPr>
        <p:spPr>
          <a:xfrm>
            <a:off x="4804228" y="288314"/>
            <a:ext cx="3722972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44000"/>
            </a:pP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Small Group Discussion</a:t>
            </a:r>
          </a:p>
          <a:p>
            <a:pPr>
              <a:buClr>
                <a:schemeClr val="dk1"/>
              </a:buClr>
              <a:buSzPct val="44000"/>
            </a:pPr>
            <a:r>
              <a:rPr lang="en-US" sz="2400" b="1" dirty="0">
                <a:latin typeface="Helvetica Neue"/>
                <a:sym typeface="Helvetica Neue"/>
              </a:rPr>
              <a:t>Round #1</a:t>
            </a:r>
            <a:endParaRPr lang="en-US" sz="2400" b="1" dirty="0"/>
          </a:p>
        </p:txBody>
      </p:sp>
      <p:pic>
        <p:nvPicPr>
          <p:cNvPr id="7" name="Google Shape;227;p31">
            <a:extLst>
              <a:ext uri="{FF2B5EF4-FFF2-40B4-BE49-F238E27FC236}">
                <a16:creationId xmlns:a16="http://schemas.microsoft.com/office/drawing/2014/main" id="{4F99BDCC-63AF-484D-BBFD-4CF52E1423A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" y="-1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91C295-6591-407F-8529-C3CDDB248DBC}"/>
              </a:ext>
            </a:extLst>
          </p:cNvPr>
          <p:cNvSpPr txBox="1">
            <a:spLocks/>
          </p:cNvSpPr>
          <p:nvPr/>
        </p:nvSpPr>
        <p:spPr>
          <a:xfrm>
            <a:off x="4804228" y="1388249"/>
            <a:ext cx="3958003" cy="2367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•"/>
            </a:pPr>
            <a:r>
              <a:rPr lang="en-US" dirty="0">
                <a:latin typeface="Helvetica Neue"/>
                <a:sym typeface="Helvetica Neue"/>
              </a:rPr>
              <a:t>Individual Sharing</a:t>
            </a:r>
          </a:p>
          <a:p>
            <a:pPr marL="28575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•"/>
            </a:pPr>
            <a:endParaRPr lang="en-US" dirty="0">
              <a:latin typeface="Helvetica Neue"/>
              <a:sym typeface="Helvetica Neue"/>
            </a:endParaRPr>
          </a:p>
          <a:p>
            <a:pPr marL="28575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•"/>
            </a:pPr>
            <a:r>
              <a:rPr lang="en-US" dirty="0">
                <a:latin typeface="Helvetica Neue"/>
                <a:sym typeface="Helvetica Neue"/>
              </a:rPr>
              <a:t>Faith sharing experiences</a:t>
            </a:r>
          </a:p>
          <a:p>
            <a:pPr marL="914400" lvl="1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○"/>
            </a:pPr>
            <a:r>
              <a:rPr lang="en-US" dirty="0">
                <a:latin typeface="Helvetica Neue"/>
                <a:sym typeface="Helvetica Neue"/>
              </a:rPr>
              <a:t>Growth and joys</a:t>
            </a:r>
          </a:p>
          <a:p>
            <a:pPr marL="914400" lvl="1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○"/>
            </a:pPr>
            <a:r>
              <a:rPr lang="en-US" dirty="0">
                <a:latin typeface="Helvetica Neue"/>
                <a:sym typeface="Helvetica Neue"/>
              </a:rPr>
              <a:t>Difficulties, obstacles, and wounds</a:t>
            </a:r>
          </a:p>
          <a:p>
            <a:pPr marL="28575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•"/>
            </a:pPr>
            <a:endParaRPr lang="en-US" dirty="0">
              <a:latin typeface="Helvetica Neue"/>
              <a:sym typeface="Helvetica Neue"/>
            </a:endParaRPr>
          </a:p>
          <a:p>
            <a:pPr marL="285750" indent="-304800">
              <a:lnSpc>
                <a:spcPct val="115000"/>
              </a:lnSpc>
              <a:buClr>
                <a:srgbClr val="DE8F32"/>
              </a:buClr>
              <a:buSzPts val="1200"/>
              <a:buFont typeface="Helvetica Neue"/>
              <a:buChar char="•"/>
            </a:pPr>
            <a:r>
              <a:rPr lang="en-US" dirty="0">
                <a:latin typeface="Helvetica Neue"/>
                <a:sym typeface="Helvetica Neue"/>
              </a:rPr>
              <a:t>Fundamental question and thematic reflections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27200" y="4685836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Google Shape;187;p10" descr="C:\Users\nathalie.becquart\Desktop\Synodes\Photos synode\IMG-20181016-WA0000.jpg">
            <a:extLst>
              <a:ext uri="{FF2B5EF4-FFF2-40B4-BE49-F238E27FC236}">
                <a16:creationId xmlns:a16="http://schemas.microsoft.com/office/drawing/2014/main" id="{37F61604-C8B7-4B3D-8661-5AB5FF78E15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5"/>
          <a:stretch/>
        </p:blipFill>
        <p:spPr>
          <a:xfrm>
            <a:off x="4827002" y="512600"/>
            <a:ext cx="4031481" cy="40989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8940F-04A5-46A6-8276-116A46BF2D5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3997" y="1524481"/>
            <a:ext cx="3958003" cy="2683187"/>
          </a:xfrm>
        </p:spPr>
        <p:txBody>
          <a:bodyPr>
            <a:normAutofit/>
          </a:bodyPr>
          <a:lstStyle/>
          <a:p>
            <a:r>
              <a:rPr lang="en-US" sz="1400" dirty="0"/>
              <a:t>Individual reflection on insights</a:t>
            </a:r>
          </a:p>
          <a:p>
            <a:endParaRPr lang="en-US" sz="1400" dirty="0"/>
          </a:p>
          <a:p>
            <a:r>
              <a:rPr lang="en-US" sz="1400" dirty="0"/>
              <a:t>What does our parish do well we need to continue doing?</a:t>
            </a:r>
          </a:p>
          <a:p>
            <a:endParaRPr lang="en-US" sz="1400" dirty="0"/>
          </a:p>
          <a:p>
            <a:r>
              <a:rPr lang="en-US" sz="1400" dirty="0"/>
              <a:t>What can our parish do better?</a:t>
            </a:r>
          </a:p>
          <a:p>
            <a:endParaRPr lang="en-US" sz="1400" b="1" u="sng" dirty="0"/>
          </a:p>
          <a:p>
            <a:r>
              <a:rPr lang="en-US" sz="1400" dirty="0"/>
              <a:t>What other voices do we need to listen to who are not being heard?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0068A3-806E-4720-A839-2A89DC25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00" y="512600"/>
            <a:ext cx="3958004" cy="5049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Small Group Discussion</a:t>
            </a:r>
            <a:b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800" b="1" dirty="0">
                <a:latin typeface="Helvetica Neue"/>
                <a:ea typeface="Helvetica Neue"/>
                <a:cs typeface="Helvetica Neue"/>
                <a:sym typeface="Helvetica Neue"/>
              </a:rPr>
              <a:t>Round #2</a:t>
            </a:r>
            <a:br>
              <a:rPr lang="en-US" sz="28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14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E8F32"/>
      </a:accent1>
      <a:accent2>
        <a:srgbClr val="212121"/>
      </a:accent2>
      <a:accent3>
        <a:srgbClr val="B21444"/>
      </a:accent3>
      <a:accent4>
        <a:srgbClr val="CCCCCC"/>
      </a:accent4>
      <a:accent5>
        <a:srgbClr val="999999"/>
      </a:accent5>
      <a:accent6>
        <a:srgbClr val="00ACB3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685</Words>
  <Application>Microsoft Office PowerPoint</Application>
  <PresentationFormat>On-screen Show (16:9)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Helvetica Neue</vt:lpstr>
      <vt:lpstr>Symbol</vt:lpstr>
      <vt:lpstr>Helvetica Neue Light</vt:lpstr>
      <vt:lpstr>Helvetica</vt:lpstr>
      <vt:lpstr>Calibri</vt:lpstr>
      <vt:lpstr>Arial</vt:lpstr>
      <vt:lpstr>Simple Light</vt:lpstr>
      <vt:lpstr>Synod 2021-2023 Facilitator Training</vt:lpstr>
      <vt:lpstr>Agenda</vt:lpstr>
      <vt:lpstr>PowerPoint Presentation</vt:lpstr>
      <vt:lpstr>PowerPoint Presentation</vt:lpstr>
      <vt:lpstr>PowerPoint Presentation</vt:lpstr>
      <vt:lpstr>PowerPoint Presentation</vt:lpstr>
      <vt:lpstr>Ground Rules</vt:lpstr>
      <vt:lpstr>PowerPoint Presentation</vt:lpstr>
      <vt:lpstr>Small Group Discussion Round #2 </vt:lpstr>
      <vt:lpstr>PowerPoint Presentation</vt:lpstr>
      <vt:lpstr>Large Group Feedback &amp; Evaluation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Don Buchalski</dc:creator>
  <cp:lastModifiedBy>Don Buchalski</cp:lastModifiedBy>
  <cp:revision>8</cp:revision>
  <cp:lastPrinted>2022-01-11T14:19:27Z</cp:lastPrinted>
  <dcterms:modified xsi:type="dcterms:W3CDTF">2022-02-14T16:46:25Z</dcterms:modified>
</cp:coreProperties>
</file>